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fbXYqPdNi6p6UHEIV6Qy/HbGA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3DFEC4-7453-427B-85C8-12C55A3EACFB}">
  <a:tblStyle styleId="{4C3DFEC4-7453-427B-85C8-12C55A3EACF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69544075-3C82-4610-A0CB-10DEF611763E}" styleName="Table_1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889FB1B-93C5-47AD-ADA7-62B6AD0402D8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cb9128652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cb9128652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b9128652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cb9128652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b9128652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cb9128652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hyperlink" Target="http://drive.google.com/file/d/1eIkvw7x-OTVjLGWl72vtG3KosZ2Pb9Ih/vie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607" y="1438325"/>
            <a:ext cx="7510783" cy="31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2" y="138421"/>
            <a:ext cx="9144000" cy="9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 ANNI E NON SENTIRLI!</a:t>
            </a: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" sz="34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 2 – COME SI FA</a:t>
            </a:r>
            <a:endParaRPr sz="34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1359150" y="4687657"/>
            <a:ext cx="6425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3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Dr. Giorgio Andrian e dott.sa Maria Chiara Camporese</a:t>
            </a:r>
            <a:endParaRPr sz="1800" b="1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/>
        </p:nvSpPr>
        <p:spPr>
          <a:xfrm>
            <a:off x="2125950" y="308075"/>
            <a:ext cx="4892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PIANO D’AZIONE DI LIMA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Aree d’azione strategiche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9"/>
          <p:cNvSpPr/>
          <p:nvPr/>
        </p:nvSpPr>
        <p:spPr>
          <a:xfrm>
            <a:off x="488825" y="1187550"/>
            <a:ext cx="3140100" cy="8973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A. La rete mondiale delle riserve della biosfera comprende 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modelli effettivamente funzionanti per lo sviluppo sostenibile</a:t>
            </a:r>
            <a:endParaRPr sz="1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9"/>
          <p:cNvSpPr/>
          <p:nvPr/>
        </p:nvSpPr>
        <p:spPr>
          <a:xfrm>
            <a:off x="3001950" y="2233525"/>
            <a:ext cx="3140100" cy="8973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Partnership esterne efficaci e finanziamenti sufficienti e sostenibili </a:t>
            </a: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il programma MAB e la Rete Mondiale delle Riserve della Biosfera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9"/>
          <p:cNvSpPr/>
          <p:nvPr/>
        </p:nvSpPr>
        <p:spPr>
          <a:xfrm>
            <a:off x="5345525" y="1197075"/>
            <a:ext cx="3140100" cy="963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Collaborazione e networking inclusivi, dinamici e orientati ai risultati </a:t>
            </a: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all'interno del programma MAB e della Rete Mondiale delle Riserve della Biosfera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9"/>
          <p:cNvSpPr/>
          <p:nvPr/>
        </p:nvSpPr>
        <p:spPr>
          <a:xfrm>
            <a:off x="5345525" y="3204275"/>
            <a:ext cx="3140100" cy="8166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E. 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 efficace del e all'interno del programma MAB </a:t>
            </a: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della Rete Mondiale delle Riserve della Biosfera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488825" y="3186025"/>
            <a:ext cx="3140100" cy="7707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</a:t>
            </a:r>
            <a:r>
              <a:rPr lang="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Comunicazione completa, moderna, aperta e trasparente</a:t>
            </a: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condivisione di informazioni e dati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 txBox="1"/>
          <p:nvPr/>
        </p:nvSpPr>
        <p:spPr>
          <a:xfrm>
            <a:off x="350825" y="4094325"/>
            <a:ext cx="813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prime tre di queste aree di azione strategica hanno un focus specifico: A - sulle singole riserve della biosfera nel contesto dei paesi in cui si trovano; B - sul networking all'interno del programma MAB; e C - principalmente sulle partnership al di fuori del programma MAB.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5" name="Google Shape;145;p10"/>
          <p:cNvGraphicFramePr/>
          <p:nvPr/>
        </p:nvGraphicFramePr>
        <p:xfrm>
          <a:off x="273530" y="17045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{7889FB1B-93C5-47AD-ADA7-62B6AD0402D8}</a:tableStyleId>
              </a:tblPr>
              <a:tblGrid>
                <a:gridCol w="214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4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Risultato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Azione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Realizzazioni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Responsabilità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Tempo d’azione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it" sz="1300" b="1" u="none" strike="noStrike" cap="none"/>
                        <a:t>Indicatore di prestazione</a:t>
                      </a:r>
                      <a:endParaRPr sz="13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b="1" u="none" strike="noStrike" cap="none"/>
                        <a:t>A1 Riserve della biosfera (RB) riconosciute come modelli che contribuiscono all'attuazione degli Obiettivi di sviluppo sostenibile (SDG) e degli accordi ambientali multilaterali (MEA)</a:t>
                      </a:r>
                      <a:endParaRPr sz="9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b="1" u="none" strike="noStrike" cap="none"/>
                        <a:t>A1. 1</a:t>
                      </a:r>
                      <a:r>
                        <a:rPr lang="it" sz="900" u="none" strike="noStrike" cap="none"/>
                        <a:t> Promuovere le RB come siti che contribuiscono attivamente al raggiungimento degli SDGs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Le RB hanno dato contributi misurabili a sostegno del raggiungimento degli SDGs che possono essere replicati a scale differenti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Stati membri, autorità nazionali, RB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2016-2025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Numero di RB con iniziative o attività specifiche che contribuiscono agli SDGs Concetto di RB usato nelle agende di sviluppo nazionali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it" sz="800" b="1" u="none" strike="noStrike" cap="none"/>
                        <a:t>A1. 2</a:t>
                      </a:r>
                      <a:r>
                        <a:rPr lang="it" sz="800" u="none" strike="noStrike" cap="none"/>
                        <a:t> Promuovere le RB come siti che contribuiscono attivamente all'implementazione dei MEA, inclusi gli Obiettivi della Biodiversità di Aichi</a:t>
                      </a:r>
                      <a:endParaRPr sz="8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BR gestite e supportate con l'obiettivo di assicurare il loro contributo all'implementazione dei MEA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Segretariato MAB, Stati membri, Comitati Nazionali MAB, Commissioni Nazionali per l'UNESCO, RB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2016-2025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it" sz="900" u="none" strike="noStrike" cap="none"/>
                        <a:t>Numero di RB con iniziative o attività che contribuiscono all'implementazione dei MEA, inclusi gli Obiettivi della Biodiversità di Aichi</a:t>
                      </a:r>
                      <a:endParaRPr sz="9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C343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" name="Google Shape;146;p10"/>
          <p:cNvSpPr txBox="1"/>
          <p:nvPr/>
        </p:nvSpPr>
        <p:spPr>
          <a:xfrm>
            <a:off x="2125950" y="308075"/>
            <a:ext cx="4892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PIANO D’AZIONE DI LIMA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Struttura ed implementazione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0"/>
          <p:cNvSpPr txBox="1"/>
          <p:nvPr/>
        </p:nvSpPr>
        <p:spPr>
          <a:xfrm>
            <a:off x="220717" y="1053775"/>
            <a:ext cx="862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Esempio dell’ Area di azione strategica A.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Rete Mondiale delle Riserve della Biosfera costituita da modelli effettivamente funzionanti per lo sviluppo sostenibile.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1"/>
          <p:cNvSpPr txBox="1"/>
          <p:nvPr/>
        </p:nvSpPr>
        <p:spPr>
          <a:xfrm>
            <a:off x="1644775" y="117900"/>
            <a:ext cx="5615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UNESCO MAB 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Kit di strumenti per la comunicazione del marchio e della storia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it" sz="2771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Gli obiettivi</a:t>
            </a:r>
            <a:endParaRPr sz="2771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1"/>
          <p:cNvSpPr txBox="1"/>
          <p:nvPr/>
        </p:nvSpPr>
        <p:spPr>
          <a:xfrm>
            <a:off x="2669925" y="2299438"/>
            <a:ext cx="3717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" sz="1900" b="1" i="0" u="none" strike="noStrike" cap="none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Ispirare un futuro positivo collegando le persone e la natura oggi</a:t>
            </a:r>
            <a:endParaRPr sz="1900" b="1" i="0" u="none" strike="noStrike" cap="none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1"/>
          <p:cNvSpPr/>
          <p:nvPr/>
        </p:nvSpPr>
        <p:spPr>
          <a:xfrm>
            <a:off x="894275" y="3472700"/>
            <a:ext cx="2553300" cy="1423500"/>
          </a:xfrm>
          <a:prstGeom prst="wedgeRoundRectCallout">
            <a:avLst>
              <a:gd name="adj1" fmla="val 43924"/>
              <a:gd name="adj2" fmla="val -73634"/>
              <a:gd name="adj3" fmla="val 0"/>
            </a:avLst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Dalla nostra rete ai nostri siti, il nostro ruolo è quello di riconnettere le persone e l'economia con il loro ambiente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1"/>
          <p:cNvSpPr/>
          <p:nvPr/>
        </p:nvSpPr>
        <p:spPr>
          <a:xfrm>
            <a:off x="333525" y="1271075"/>
            <a:ext cx="2648400" cy="1139700"/>
          </a:xfrm>
          <a:prstGeom prst="wedgeRoundRectCallout">
            <a:avLst>
              <a:gd name="adj1" fmla="val 47467"/>
              <a:gd name="adj2" fmla="val 73468"/>
              <a:gd name="adj3" fmla="val 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 nostro ruolo è quello di usare il potere della scienza e la meraviglia della natura per ispirare il cambiamento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6234025" y="1271075"/>
            <a:ext cx="2484300" cy="917100"/>
          </a:xfrm>
          <a:prstGeom prst="wedgeRoundRectCallout">
            <a:avLst>
              <a:gd name="adj1" fmla="val -51389"/>
              <a:gd name="adj2" fmla="val 84808"/>
              <a:gd name="adj3" fmla="val 0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L'impatto che abbiamo è quello di creare un futuro sicuro in cui possiamo guardare avanti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5906225" y="3472700"/>
            <a:ext cx="2967600" cy="917100"/>
          </a:xfrm>
          <a:prstGeom prst="wedgeRoundRectCallout">
            <a:avLst>
              <a:gd name="adj1" fmla="val -74999"/>
              <a:gd name="adj2" fmla="val -54045"/>
              <a:gd name="adj3" fmla="val 0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Stiamo rendendo questo futuro reale ora e ogni giorno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/>
          <p:nvPr/>
        </p:nvSpPr>
        <p:spPr>
          <a:xfrm>
            <a:off x="1065749" y="270125"/>
            <a:ext cx="6848541" cy="13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UNESCO MAB  </a:t>
            </a:r>
            <a:endParaRPr sz="2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"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Kit di strumenti per la comunicazione del marchio e della storia</a:t>
            </a:r>
            <a:endParaRPr sz="2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70"/>
              <a:buFont typeface="Arial"/>
              <a:buNone/>
            </a:pPr>
            <a:r>
              <a:rPr lang="it" sz="187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Strumenti per la partecipazione</a:t>
            </a:r>
            <a:endParaRPr sz="187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2"/>
          <p:cNvGrpSpPr/>
          <p:nvPr/>
        </p:nvGrpSpPr>
        <p:grpSpPr>
          <a:xfrm>
            <a:off x="86275" y="1776227"/>
            <a:ext cx="2726700" cy="3390986"/>
            <a:chOff x="0" y="1388139"/>
            <a:chExt cx="2726700" cy="3390986"/>
          </a:xfrm>
        </p:grpSpPr>
        <p:sp>
          <p:nvSpPr>
            <p:cNvPr id="167" name="Google Shape;167;p12"/>
            <p:cNvSpPr/>
            <p:nvPr/>
          </p:nvSpPr>
          <p:spPr>
            <a:xfrm>
              <a:off x="0" y="1388139"/>
              <a:ext cx="2726700" cy="669000"/>
            </a:xfrm>
            <a:prstGeom prst="homePlate">
              <a:avLst>
                <a:gd name="adj" fmla="val 50000"/>
              </a:avLst>
            </a:prstGeom>
            <a:solidFill>
              <a:srgbClr val="073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Stabilire le aspettative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8" name="Google Shape;168;p12"/>
            <p:cNvSpPr txBox="1"/>
            <p:nvPr/>
          </p:nvSpPr>
          <p:spPr>
            <a:xfrm>
              <a:off x="410850" y="21634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Spiegare perché i partecipanti sono stati invitati e come il loro aiuto sosterrà un migliore impegno nella riserva della biosfera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9" name="Google Shape;169;p12"/>
          <p:cNvGrpSpPr/>
          <p:nvPr/>
        </p:nvGrpSpPr>
        <p:grpSpPr>
          <a:xfrm>
            <a:off x="2237550" y="1776225"/>
            <a:ext cx="2541300" cy="3391000"/>
            <a:chOff x="2263425" y="1189775"/>
            <a:chExt cx="2541300" cy="3391000"/>
          </a:xfrm>
        </p:grpSpPr>
        <p:sp>
          <p:nvSpPr>
            <p:cNvPr id="170" name="Google Shape;170;p12"/>
            <p:cNvSpPr/>
            <p:nvPr/>
          </p:nvSpPr>
          <p:spPr>
            <a:xfrm>
              <a:off x="2263425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Condividere la storia del marchio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1" name="Google Shape;171;p12"/>
            <p:cNvSpPr txBox="1"/>
            <p:nvPr/>
          </p:nvSpPr>
          <p:spPr>
            <a:xfrm>
              <a:off x="2520827" y="196507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Parlare ai partecipanti dello scopo e dei valori del marchio della riserva della biosfera e dare loro il tempo di fare domande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2" name="Google Shape;172;p12"/>
          <p:cNvGrpSpPr/>
          <p:nvPr/>
        </p:nvGrpSpPr>
        <p:grpSpPr>
          <a:xfrm>
            <a:off x="4269574" y="1776213"/>
            <a:ext cx="2541300" cy="3411225"/>
            <a:chOff x="4467999" y="1293300"/>
            <a:chExt cx="2541300" cy="3411225"/>
          </a:xfrm>
        </p:grpSpPr>
        <p:sp>
          <p:nvSpPr>
            <p:cNvPr id="173" name="Google Shape;173;p12"/>
            <p:cNvSpPr/>
            <p:nvPr/>
          </p:nvSpPr>
          <p:spPr>
            <a:xfrm>
              <a:off x="4467999" y="1293300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Concordare gli obiettivi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4" name="Google Shape;174;p12"/>
            <p:cNvSpPr txBox="1"/>
            <p:nvPr/>
          </p:nvSpPr>
          <p:spPr>
            <a:xfrm>
              <a:off x="4613553" y="20888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Usate i fogli di lavoro degli obiettivi e chiedete al gruppo di concordare degli obiettivi di impegno per la vostra riserva della biosfera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75" name="Google Shape;175;p12"/>
          <p:cNvGrpSpPr/>
          <p:nvPr/>
        </p:nvGrpSpPr>
        <p:grpSpPr>
          <a:xfrm>
            <a:off x="6343939" y="1776213"/>
            <a:ext cx="2541300" cy="3411225"/>
            <a:chOff x="6396739" y="1189775"/>
            <a:chExt cx="2541300" cy="3411225"/>
          </a:xfrm>
        </p:grpSpPr>
        <p:sp>
          <p:nvSpPr>
            <p:cNvPr id="176" name="Google Shape;176;p12"/>
            <p:cNvSpPr/>
            <p:nvPr/>
          </p:nvSpPr>
          <p:spPr>
            <a:xfrm>
              <a:off x="6396739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Creare un piano</a:t>
              </a:r>
              <a:endParaRPr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" name="Google Shape;177;p12"/>
            <p:cNvSpPr txBox="1"/>
            <p:nvPr/>
          </p:nvSpPr>
          <p:spPr>
            <a:xfrm>
              <a:off x="6714905" y="1985300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Dividete i partecipanti in piccoli gruppi e chiedete loro di utilizzare i fogli di lavoro. Chiedete loro di condividere ciò che hanno realizzato alla fine della sessione</a:t>
              </a:r>
              <a:endParaRPr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/>
        </p:nvSpPr>
        <p:spPr>
          <a:xfrm>
            <a:off x="2125950" y="308075"/>
            <a:ext cx="48921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SI FA?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3"/>
          <p:cNvSpPr txBox="1"/>
          <p:nvPr/>
        </p:nvSpPr>
        <p:spPr>
          <a:xfrm>
            <a:off x="632325" y="2334025"/>
            <a:ext cx="3287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LIVELLO NAZIONALE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(Comitato MaB Italiano)</a:t>
            </a:r>
            <a:endParaRPr sz="1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5725" y="947225"/>
            <a:ext cx="2765627" cy="392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6"/>
          <p:cNvSpPr txBox="1"/>
          <p:nvPr/>
        </p:nvSpPr>
        <p:spPr>
          <a:xfrm>
            <a:off x="876000" y="176000"/>
            <a:ext cx="7392000" cy="15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UNESCO MAB  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Linee Guida Nazionali per le Riserve della Biosfera</a:t>
            </a:r>
            <a:endParaRPr sz="277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975" y="1403575"/>
            <a:ext cx="2465651" cy="35699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6"/>
          <p:cNvSpPr/>
          <p:nvPr/>
        </p:nvSpPr>
        <p:spPr>
          <a:xfrm>
            <a:off x="4250325" y="2010750"/>
            <a:ext cx="1011900" cy="66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>
            <a:off x="4250325" y="2770350"/>
            <a:ext cx="1011900" cy="66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4250325" y="3582725"/>
            <a:ext cx="1011900" cy="66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>
            <a:off x="5863475" y="2028300"/>
            <a:ext cx="2437500" cy="6336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Candidatura</a:t>
            </a:r>
            <a:endParaRPr/>
          </a:p>
        </p:txBody>
      </p:sp>
      <p:sp>
        <p:nvSpPr>
          <p:cNvPr id="196" name="Google Shape;196;p16"/>
          <p:cNvSpPr/>
          <p:nvPr/>
        </p:nvSpPr>
        <p:spPr>
          <a:xfrm>
            <a:off x="5863475" y="3600275"/>
            <a:ext cx="2437500" cy="6336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Monitoraggio</a:t>
            </a:r>
            <a:endParaRPr/>
          </a:p>
        </p:txBody>
      </p:sp>
      <p:sp>
        <p:nvSpPr>
          <p:cNvPr id="197" name="Google Shape;197;p16"/>
          <p:cNvSpPr/>
          <p:nvPr/>
        </p:nvSpPr>
        <p:spPr>
          <a:xfrm>
            <a:off x="5863475" y="2787900"/>
            <a:ext cx="2437500" cy="6336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Gestione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 txBox="1"/>
          <p:nvPr/>
        </p:nvSpPr>
        <p:spPr>
          <a:xfrm>
            <a:off x="1644775" y="117900"/>
            <a:ext cx="56157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UNESCO MAB 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>
                <a:latin typeface="Calibri"/>
                <a:ea typeface="Calibri"/>
                <a:cs typeface="Calibri"/>
                <a:sym typeface="Calibri"/>
              </a:rPr>
              <a:t>Nomination Form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71"/>
              <a:buFont typeface="Arial"/>
              <a:buNone/>
            </a:pPr>
            <a:endParaRPr sz="2771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5"/>
          <p:cNvSpPr txBox="1"/>
          <p:nvPr/>
        </p:nvSpPr>
        <p:spPr>
          <a:xfrm>
            <a:off x="-140800" y="5244700"/>
            <a:ext cx="822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Allegati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Allegato I: Elenco MABnet delle Riserve della Biosfera 141</a:t>
            </a:r>
            <a:endParaRPr/>
          </a:p>
        </p:txBody>
      </p:sp>
      <p:sp>
        <p:nvSpPr>
          <p:cNvPr id="204" name="Google Shape;204;p15"/>
          <p:cNvSpPr/>
          <p:nvPr/>
        </p:nvSpPr>
        <p:spPr>
          <a:xfrm>
            <a:off x="105600" y="1192275"/>
            <a:ext cx="3375000" cy="2050500"/>
          </a:xfrm>
          <a:prstGeom prst="roundRect">
            <a:avLst>
              <a:gd name="adj" fmla="val 16667"/>
            </a:avLst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PARTE I: RIASSUNTO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1. Nome proposto per la Riserva della Biosfera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2. Nome del Paese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3. Adempimento delle Tre Funzioni delle Riserve della Biosfera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4. Criteri per la Designazione come Riserva della Biosfera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5. Approvazioni </a:t>
            </a:r>
            <a:endParaRPr sz="1200"/>
          </a:p>
        </p:txBody>
      </p:sp>
      <p:sp>
        <p:nvSpPr>
          <p:cNvPr id="205" name="Google Shape;205;p15"/>
          <p:cNvSpPr/>
          <p:nvPr/>
        </p:nvSpPr>
        <p:spPr>
          <a:xfrm>
            <a:off x="3538375" y="1192275"/>
            <a:ext cx="5463900" cy="37488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PARTE II: DESCRIZIONE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6. Posizione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7. Area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8. Regione biogeografica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9. Uso del suolo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10. Popolazione umana della Riserva della Biosfera proposta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11. Caratteristiche biofisiche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12. Servizi ecosistemici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13. Obiettivi principali per la designazione della Riserva della Biosfera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14. Funzione di conservazione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15. Funzione di sviluppo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16. Funzione di supporto logistico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17. Governance, gestione e coordinamento della Riserva della Biosfera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18. Designazione speciale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19. Documenti di supporto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20. Indirizzi </a:t>
            </a:r>
            <a:endParaRPr sz="1200"/>
          </a:p>
        </p:txBody>
      </p:sp>
      <p:sp>
        <p:nvSpPr>
          <p:cNvPr id="206" name="Google Shape;206;p15"/>
          <p:cNvSpPr/>
          <p:nvPr/>
        </p:nvSpPr>
        <p:spPr>
          <a:xfrm>
            <a:off x="105600" y="4047975"/>
            <a:ext cx="3375000" cy="7524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PARTE III: Allegati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>
                <a:solidFill>
                  <a:schemeClr val="dk1"/>
                </a:solidFill>
              </a:rPr>
              <a:t>Allegato I: Elenco rete MAB delle Riserve della Biosfera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4" title="Petrillo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4"/>
          <p:cNvSpPr txBox="1"/>
          <p:nvPr/>
        </p:nvSpPr>
        <p:spPr>
          <a:xfrm>
            <a:off x="2464275" y="290425"/>
            <a:ext cx="5736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14" title="Petrill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4"/>
          <p:cNvSpPr txBox="1"/>
          <p:nvPr/>
        </p:nvSpPr>
        <p:spPr>
          <a:xfrm>
            <a:off x="117900" y="100650"/>
            <a:ext cx="1751100" cy="21048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Prof. Pier Luigi Petrillo all’assemblea consultiva della Riserva della Biosfera dell’Appennino Tosco-Emiliano del 19-02-2021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4965925" y="4810675"/>
            <a:ext cx="4106100" cy="2769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it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Versione integrale su facebook al link: https://www.facebook.com/446429535688528/videos/1421254974873678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b91286520_0_21"/>
          <p:cNvSpPr txBox="1"/>
          <p:nvPr/>
        </p:nvSpPr>
        <p:spPr>
          <a:xfrm>
            <a:off x="1268850" y="246700"/>
            <a:ext cx="66063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ALLA PROSSIMA PUNTATA!</a:t>
            </a:r>
            <a:endParaRPr sz="3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cb91286520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607" y="1188075"/>
            <a:ext cx="7510783" cy="311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 txBox="1"/>
          <p:nvPr/>
        </p:nvSpPr>
        <p:spPr>
          <a:xfrm>
            <a:off x="-1252349" y="169800"/>
            <a:ext cx="11648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FASI DEL PROCESSO DI CANDIDATURA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2" name="Google Shape;62;p2"/>
          <p:cNvGraphicFramePr/>
          <p:nvPr/>
        </p:nvGraphicFramePr>
        <p:xfrm>
          <a:off x="416863" y="87763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{4C3DFEC4-7453-427B-85C8-12C55A3EACFB}</a:tableStyleId>
              </a:tblPr>
              <a:tblGrid>
                <a:gridCol w="1972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0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6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FASI 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START UP 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CANDIDATURA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1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REGIME 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27B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DURATA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ALCUNI MESI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 ANNI 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PER SEMPRE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GOVERNANCE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SOGGETTO PROPONENTE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SOGGETTO PROPONENTE</a:t>
                      </a:r>
                      <a:endParaRPr sz="5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SOGGETTO GESTORE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4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OUTPUTS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STUDIO DI FATTIBILITA’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DOSSIER DI CANDIDATURA (</a:t>
                      </a:r>
                      <a:r>
                        <a:rPr lang="it" sz="1900" b="0" i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NOMINATION FORM</a:t>
                      </a: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Arial"/>
                        <a:buNone/>
                      </a:pPr>
                      <a:r>
                        <a:rPr lang="it" sz="19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PIANO DI GESTIONE </a:t>
                      </a:r>
                      <a:endParaRPr sz="5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3015" y="84900"/>
            <a:ext cx="829436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3" descr="FULFINI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8325" y="1164000"/>
            <a:ext cx="6247338" cy="35022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"/>
          <p:cNvSpPr txBox="1"/>
          <p:nvPr/>
        </p:nvSpPr>
        <p:spPr>
          <a:xfrm>
            <a:off x="-400200" y="258001"/>
            <a:ext cx="99444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it" sz="3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 LAVORO!</a:t>
            </a:r>
            <a:endParaRPr sz="4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Google Shape;7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4900" y="224963"/>
            <a:ext cx="965975" cy="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525" y="-322050"/>
            <a:ext cx="9216325" cy="596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2381" y="563000"/>
            <a:ext cx="5597351" cy="444615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"/>
          <p:cNvSpPr txBox="1"/>
          <p:nvPr/>
        </p:nvSpPr>
        <p:spPr>
          <a:xfrm>
            <a:off x="1992761" y="10"/>
            <a:ext cx="4836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SERVIZI ECOSISTEMICI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Google Shape;86;p17"/>
          <p:cNvGraphicFramePr/>
          <p:nvPr/>
        </p:nvGraphicFramePr>
        <p:xfrm>
          <a:off x="205294" y="86215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{69544075-3C82-4610-A0CB-10DEF611763E}</a:tableStyleId>
              </a:tblPr>
              <a:tblGrid>
                <a:gridCol w="69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8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ANNO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EVENTO 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BRs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A LIVELLO INTERNAZIONALE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7E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u="none" strike="noStrike" cap="none"/>
                        <a:t>1971</a:t>
                      </a:r>
                      <a:endParaRPr sz="11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u="none" strike="noStrike" cap="none"/>
                        <a:t>Lancio del Programma MaB</a:t>
                      </a:r>
                      <a:endParaRPr sz="11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14 aree di progetto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2C4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1984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u="none" strike="noStrike" cap="none"/>
                        <a:t>Action Plan for Biosphere Reserves</a:t>
                      </a:r>
                      <a:endParaRPr sz="11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243 in 65 paesi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i="1" u="none" strike="noStrike" cap="none"/>
                        <a:t>1992</a:t>
                      </a:r>
                      <a:endParaRPr sz="1100" i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i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i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i="1" u="none" strike="noStrike" cap="none"/>
                        <a:t>Conferenza di Rio </a:t>
                      </a:r>
                      <a:r>
                        <a:rPr lang="it" sz="1100" i="1" u="none" strike="noStrike" cap="none"/>
                        <a:t>(Convenzione Quadro sui Cambiamenti Climatici, CBD, Convenzione sulla Desertificazione)</a:t>
                      </a:r>
                      <a:endParaRPr sz="1100" i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1995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u="none" strike="noStrike" cap="none"/>
                        <a:t>Seville Strategy &amp; Statutory Framework for the World Network of Biosphere Reserves (WNBR)</a:t>
                      </a:r>
                      <a:endParaRPr sz="11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324 in 82 paesi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2008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b="1" u="none" strike="noStrike" cap="none"/>
                        <a:t>Madrid Action Plan for Biosphere Reserves (MAP) 2008-13</a:t>
                      </a:r>
                      <a:endParaRPr sz="1100" b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100" u="none" strike="noStrike" cap="none"/>
                        <a:t>531 in 105 paesi</a:t>
                      </a: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1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200" u="none" strike="noStrike" cap="none"/>
                        <a:t>2015</a:t>
                      </a: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200" b="1" i="1" u="none" strike="noStrike" cap="none"/>
                        <a:t>Agenda 2030</a:t>
                      </a:r>
                      <a:r>
                        <a:rPr lang="it" sz="1200" u="none" strike="noStrike" cap="none"/>
                        <a:t>, </a:t>
                      </a:r>
                      <a:r>
                        <a:rPr lang="it" sz="1200" b="1" i="1" u="none" strike="noStrike" cap="none"/>
                        <a:t>Accordi di Parigi sul Clima </a:t>
                      </a:r>
                      <a:endParaRPr sz="1200" b="1" i="1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CE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200" u="none" strike="noStrike" cap="none"/>
                        <a:t>2016</a:t>
                      </a: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200" b="1" u="none" strike="noStrike" cap="none"/>
                        <a:t>MaB Strategy (2015-2025)</a:t>
                      </a:r>
                      <a:r>
                        <a:rPr lang="it" sz="1200" u="none" strike="noStrike" cap="none"/>
                        <a:t>, </a:t>
                      </a:r>
                      <a:r>
                        <a:rPr lang="it" sz="1200" b="1" u="none" strike="noStrike" cap="none"/>
                        <a:t>Lima Action Plan (2016-2025)</a:t>
                      </a:r>
                      <a:r>
                        <a:rPr lang="it" sz="1200" u="none" strike="noStrike" cap="none"/>
                        <a:t> and  </a:t>
                      </a:r>
                      <a:r>
                        <a:rPr lang="it" sz="1200" b="1" u="none" strike="noStrike" cap="none"/>
                        <a:t>Lima Declaration</a:t>
                      </a: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it" sz="1200" u="none" strike="noStrike" cap="none"/>
                        <a:t>628 in 110 paesi</a:t>
                      </a: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2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4581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7" name="Google Shape;87;p17"/>
          <p:cNvSpPr txBox="1"/>
          <p:nvPr/>
        </p:nvSpPr>
        <p:spPr>
          <a:xfrm>
            <a:off x="328800" y="162025"/>
            <a:ext cx="84864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STORIA LUNGA ED IMPORTANTE </a:t>
            </a:r>
            <a:endParaRPr sz="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/>
          <p:nvPr/>
        </p:nvSpPr>
        <p:spPr>
          <a:xfrm>
            <a:off x="2125950" y="308075"/>
            <a:ext cx="4892100" cy="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SI FA?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6"/>
          <p:cNvSpPr txBox="1"/>
          <p:nvPr/>
        </p:nvSpPr>
        <p:spPr>
          <a:xfrm>
            <a:off x="74312" y="1107150"/>
            <a:ext cx="3799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LIVELLO INTERNAZIONALE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" sz="1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(UNESCO MaB Secretariat)</a:t>
            </a:r>
            <a:endParaRPr sz="19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454" y="1784250"/>
            <a:ext cx="2139275" cy="300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8088" y="2529128"/>
            <a:ext cx="2348901" cy="161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52596" y="1708274"/>
            <a:ext cx="2139276" cy="305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7171" y="1890025"/>
            <a:ext cx="1777041" cy="251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/>
          <p:nvPr/>
        </p:nvSpPr>
        <p:spPr>
          <a:xfrm>
            <a:off x="2125950" y="308075"/>
            <a:ext cx="4892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PIANO D’AZIONE DI LIMA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Visione e missione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 txBox="1"/>
          <p:nvPr/>
        </p:nvSpPr>
        <p:spPr>
          <a:xfrm>
            <a:off x="503325" y="1128438"/>
            <a:ext cx="8314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nostra visione è un mondo in cui le persone sono consapevoli del loro futuro comune e dell'interazione con il nostro pianeta, e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agiscono collettivamente e responsabilmente per costruire società fiorenti in armonia con la biosfera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Il programma MAB e la sua Rete Mondiale della Riserve della Biosfera (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World Network of Biosphere Reserves - WNBR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servono questa visione dentro e fuori i territori designati. La nostra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missione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per il periodo 2015-2025 è di: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7"/>
          <p:cNvSpPr/>
          <p:nvPr/>
        </p:nvSpPr>
        <p:spPr>
          <a:xfrm>
            <a:off x="426000" y="2384950"/>
            <a:ext cx="6073800" cy="330000"/>
          </a:xfrm>
          <a:prstGeom prst="roundRect">
            <a:avLst>
              <a:gd name="adj" fmla="val 16667"/>
            </a:avLst>
          </a:prstGeom>
          <a:solidFill>
            <a:srgbClr val="E6B8A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 txBox="1"/>
          <p:nvPr/>
        </p:nvSpPr>
        <p:spPr>
          <a:xfrm>
            <a:off x="462974" y="2340450"/>
            <a:ext cx="612701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➜sviluppare e rafforzare i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modelli di sviluppo sostenibile 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nella WNBR;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426000" y="2828600"/>
            <a:ext cx="7525800" cy="4698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 txBox="1"/>
          <p:nvPr/>
        </p:nvSpPr>
        <p:spPr>
          <a:xfrm>
            <a:off x="462975" y="2755700"/>
            <a:ext cx="778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➜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comunicare le esperienze e le lezioni apprese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facilitando la diffusione e l'applicazione globale di questi modelli;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426000" y="3427750"/>
            <a:ext cx="7822800" cy="4845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 txBox="1"/>
          <p:nvPr/>
        </p:nvSpPr>
        <p:spPr>
          <a:xfrm>
            <a:off x="462975" y="3356325"/>
            <a:ext cx="814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➜sostenere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 valutazione e la gestione di alta qualità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le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strategie e le politiche per lo sviluppo sostenibile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la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pianificazione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così come le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istituzioni responsabili e resilienti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426000" y="4029850"/>
            <a:ext cx="8041500" cy="9501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7"/>
          <p:cNvSpPr txBox="1"/>
          <p:nvPr/>
        </p:nvSpPr>
        <p:spPr>
          <a:xfrm>
            <a:off x="462975" y="3981550"/>
            <a:ext cx="8098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➜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aiutare gli Stati membri e le parti interessate a raggiungere con urgenza gli obiettivi di sviluppo sostenibile 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attraverso le esperienze della WNBR, in particolare esplorando e testando politiche, tecnologie e innovazioni per la gestione sostenibile della biodiversità e delle risorse naturali e la mitigazione e l'adattamento al cambiamento climatico.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 txBox="1"/>
          <p:nvPr/>
        </p:nvSpPr>
        <p:spPr>
          <a:xfrm>
            <a:off x="2125950" y="308075"/>
            <a:ext cx="4892100" cy="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PIANO D’AZIONE DI LIMA 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Obiettivi strategici</a:t>
            </a:r>
            <a:endParaRPr sz="3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 txBox="1"/>
          <p:nvPr/>
        </p:nvSpPr>
        <p:spPr>
          <a:xfrm>
            <a:off x="658650" y="1294200"/>
            <a:ext cx="7826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obiettivi strategici del MAB per il 2015-2025 derivano direttamente dalle </a:t>
            </a:r>
            <a:r>
              <a:rPr lang="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tre funzioni delle riserve della biosfera</a:t>
            </a:r>
            <a:r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identificate nel quadro statutario della WNBR e dalla sfida globale chiave del cambiamento climatico, identificata nel Piano d'azione di Madrid per le riserve della biosfera.  Questi obiettivi strategici sono di: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8"/>
          <p:cNvSpPr/>
          <p:nvPr/>
        </p:nvSpPr>
        <p:spPr>
          <a:xfrm>
            <a:off x="517250" y="2571750"/>
            <a:ext cx="3558600" cy="10467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8"/>
          <p:cNvSpPr txBox="1"/>
          <p:nvPr/>
        </p:nvSpPr>
        <p:spPr>
          <a:xfrm>
            <a:off x="658650" y="2571750"/>
            <a:ext cx="3234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Conservare la biodiversità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ripristinare e migliorare i servizi ecosistemici e promuovere l'uso sostenibile delle risorse naturali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8"/>
          <p:cNvSpPr/>
          <p:nvPr/>
        </p:nvSpPr>
        <p:spPr>
          <a:xfrm>
            <a:off x="4572000" y="2526450"/>
            <a:ext cx="3913500" cy="10920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8"/>
          <p:cNvSpPr txBox="1"/>
          <p:nvPr/>
        </p:nvSpPr>
        <p:spPr>
          <a:xfrm>
            <a:off x="4718125" y="2571750"/>
            <a:ext cx="3558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Contribuire a costruire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società, economie e insediamenti umani sostenibili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sani ed equi in armonia con la biosfera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8"/>
          <p:cNvSpPr/>
          <p:nvPr/>
        </p:nvSpPr>
        <p:spPr>
          <a:xfrm>
            <a:off x="517250" y="3834900"/>
            <a:ext cx="3558600" cy="1046700"/>
          </a:xfrm>
          <a:prstGeom prst="roundRect">
            <a:avLst>
              <a:gd name="adj" fmla="val 16667"/>
            </a:avLst>
          </a:prstGeom>
          <a:solidFill>
            <a:srgbClr val="D5A6BD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8"/>
          <p:cNvSpPr txBox="1"/>
          <p:nvPr/>
        </p:nvSpPr>
        <p:spPr>
          <a:xfrm>
            <a:off x="658650" y="3834900"/>
            <a:ext cx="3234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Diffondere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 scienze della sostenibilità, l'educazione allo sviluppo sostenibile (ESD) e lo sviluppo delle capacità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8"/>
          <p:cNvSpPr/>
          <p:nvPr/>
        </p:nvSpPr>
        <p:spPr>
          <a:xfrm>
            <a:off x="4572000" y="3834900"/>
            <a:ext cx="3913500" cy="10920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8"/>
          <p:cNvSpPr txBox="1"/>
          <p:nvPr/>
        </p:nvSpPr>
        <p:spPr>
          <a:xfrm>
            <a:off x="4718125" y="3834900"/>
            <a:ext cx="3558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Sostenere la </a:t>
            </a:r>
            <a:r>
              <a:rPr lang="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mitigazione e l'adattamento al cambiamento climatico </a:t>
            </a:r>
            <a:r>
              <a:rPr lang="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ad altri aspetti del cambiamento ambientale globale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109" y="270123"/>
            <a:ext cx="775791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Microsoft Office PowerPoint</Application>
  <PresentationFormat>Presentazione su schermo (16:9)</PresentationFormat>
  <Paragraphs>149</Paragraphs>
  <Slides>20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Arial</vt:lpstr>
      <vt:lpstr>Roboto</vt:lpstr>
      <vt:lpstr>Calibri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</dc:creator>
  <cp:lastModifiedBy>Paola Calafati Claudi</cp:lastModifiedBy>
  <cp:revision>1</cp:revision>
  <dcterms:modified xsi:type="dcterms:W3CDTF">2021-06-25T16:32:21Z</dcterms:modified>
</cp:coreProperties>
</file>